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76" r:id="rId10"/>
    <p:sldId id="277" r:id="rId11"/>
    <p:sldId id="273" r:id="rId12"/>
    <p:sldId id="274" r:id="rId13"/>
    <p:sldId id="275" r:id="rId14"/>
    <p:sldId id="278" r:id="rId15"/>
    <p:sldId id="279" r:id="rId16"/>
    <p:sldId id="294" r:id="rId17"/>
    <p:sldId id="284" r:id="rId18"/>
    <p:sldId id="280" r:id="rId19"/>
    <p:sldId id="281" r:id="rId20"/>
    <p:sldId id="282" r:id="rId21"/>
    <p:sldId id="283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62" r:id="rId32"/>
    <p:sldId id="315" r:id="rId33"/>
    <p:sldId id="316" r:id="rId34"/>
    <p:sldId id="263" r:id="rId35"/>
    <p:sldId id="264" r:id="rId36"/>
    <p:sldId id="265" r:id="rId37"/>
    <p:sldId id="266" r:id="rId38"/>
    <p:sldId id="267" r:id="rId39"/>
    <p:sldId id="268" r:id="rId40"/>
    <p:sldId id="295" r:id="rId41"/>
    <p:sldId id="296" r:id="rId42"/>
    <p:sldId id="300" r:id="rId43"/>
    <p:sldId id="297" r:id="rId44"/>
    <p:sldId id="302" r:id="rId45"/>
    <p:sldId id="303" r:id="rId46"/>
    <p:sldId id="304" r:id="rId47"/>
    <p:sldId id="301" r:id="rId48"/>
    <p:sldId id="298" r:id="rId49"/>
    <p:sldId id="299" r:id="rId50"/>
    <p:sldId id="309" r:id="rId51"/>
    <p:sldId id="310" r:id="rId52"/>
    <p:sldId id="308" r:id="rId53"/>
    <p:sldId id="312" r:id="rId54"/>
    <p:sldId id="317" r:id="rId55"/>
    <p:sldId id="318" r:id="rId56"/>
    <p:sldId id="32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0E98-80F6-4323-1FB5-00415596F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02FF47-8E1E-5E5F-6D58-54E66FE16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BDD17-C38E-4F9A-0692-ACEFF3324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1BFA-1142-4C3B-A901-C2A78C0FBC33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1B320-66EF-99AF-E5BE-06A326183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A605C-50FD-EC84-1C17-B6603B305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7B038-0581-4618-AEE1-28D5141E5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984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E881C-3171-8D68-533D-0C89B2D4E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8D2A2-871D-4F03-E544-ED54255F0B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BE6F8-AC01-CD27-06C7-D6FAC563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1BFA-1142-4C3B-A901-C2A78C0FBC33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2133C-E5BA-FD0E-2ABD-E42AB5075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8B766-7305-2D84-FCEA-84AB8AD4A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7B038-0581-4618-AEE1-28D5141E5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347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368C0F-9028-D63E-754D-84E2794AB9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1CBA7-E335-D294-FA76-708143B3F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7B6F0-9001-35A9-C05D-BC1AAC986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1BFA-1142-4C3B-A901-C2A78C0FBC33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75B5B-7B93-2820-49BC-1FE39C4BE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786B8-4405-EAED-FB97-6D7D8A5E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7B038-0581-4618-AEE1-28D5141E5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83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C776-11EC-A783-824B-557652FF3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E5311-6C87-588C-F83D-D99858E1E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6C9C2-2ED8-0331-6068-2640C2173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1BFA-1142-4C3B-A901-C2A78C0FBC33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6275A-2F95-A4A7-700D-D783D8A59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BBD51-ECFD-3309-6300-0DD98AC67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7B038-0581-4618-AEE1-28D5141E5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7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5C7BD-835F-9BC5-AFD3-E2E675910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71A08-5D7A-2BCA-C938-564300318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FCE09-B0E7-CBCF-0BEC-679A1EEF6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1BFA-1142-4C3B-A901-C2A78C0FBC33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B3D50-2D29-66D2-4598-E20E5E742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CAF85-95D0-71D8-6EBE-03F492898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7B038-0581-4618-AEE1-28D5141E5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299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77DCF-5AD1-BF6E-68AE-641DB7D9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CA6D3-4FA8-8283-3195-005E3F579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9DA2F-EFBA-4E59-A289-682641DB1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7F262-9882-D839-B097-426F1B6BD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1BFA-1142-4C3B-A901-C2A78C0FBC33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9EB15-8441-7FFA-A0A1-AA8F7B48A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DBD7D2-4815-C932-1A09-CEE009C78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7B038-0581-4618-AEE1-28D5141E5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829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929C8-57BF-BC58-5A8F-5C875821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AAC87-176C-3CE6-97EE-E1070B80B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85530-66B7-6C87-1AF5-7C485C64F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7C7081-6C97-2CE8-85B2-438E9DD8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5DD14F-E459-3705-82CF-51906CF68D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12F02-FBC2-E20D-5E88-D8D8DE743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1BFA-1142-4C3B-A901-C2A78C0FBC33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185045-3DBA-3F94-8818-8D754D440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43D721-CD80-E7D0-CA38-95ED39A9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7B038-0581-4618-AEE1-28D5141E5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387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A9971-9FEB-CC39-C913-99778422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0E212-6ECA-E723-2574-FF8A4AD7C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1BFA-1142-4C3B-A901-C2A78C0FBC33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F2CF11-E8AA-CBB5-FA26-41AA0E831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0C805-8768-2349-B3A3-96959C249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7B038-0581-4618-AEE1-28D5141E5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076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0262B8-F9A8-42DC-5564-EDC8DA47D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1BFA-1142-4C3B-A901-C2A78C0FBC33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B318AD-6BAF-6BC7-B781-C0CB735D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232BE-6B12-94B5-3BCA-CA0084D86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7B038-0581-4618-AEE1-28D5141E5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3807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AE27D-9281-2ADC-924A-642D085AE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0078F-156C-6ABC-A421-A8B8830DF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5556D-16F1-FDF1-FB57-73DB63516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CC60E1-C31C-C097-8CF0-37D08A87B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1BFA-1142-4C3B-A901-C2A78C0FBC33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61AF7-EB75-EE47-76DB-A71ED2430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3144D-CB11-36DC-3569-A6D56B9B3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7B038-0581-4618-AEE1-28D5141E5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215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87E14-68F6-E483-82E9-653B02CAA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622B1-D92B-BD80-C5B0-F5AEADA4A0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A83EB6-11D6-F5A6-959A-80D42B765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1BA48-32C0-67A3-6386-F7E6FFA0A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1BFA-1142-4C3B-A901-C2A78C0FBC33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FD26F-D662-A020-4782-7F7E0DCAA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E754D-4F13-F1E0-10B5-C40204BFE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7B038-0581-4618-AEE1-28D5141E5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517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77AA1F-CE2D-C3D1-0467-C4075D219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1941C-949F-EB1F-3DFA-8868BB1CE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E43BD-1C8E-014F-518E-77FB47E4C4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561BFA-1142-4C3B-A901-C2A78C0FBC33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FB016-E3DD-7160-7A3E-7051DD097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ACF6F-9FB7-EA50-74F2-4C50894A2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87B038-0581-4618-AEE1-28D5141E5E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7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oy.com/posts/11954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flickr.com/photos/3336/24722340467" TargetMode="Externa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3" Type="http://schemas.openxmlformats.org/officeDocument/2006/relationships/hyperlink" Target="https://d-stephenson.github.io/categories" TargetMode="External"/><Relationship Id="rId7" Type="http://schemas.openxmlformats.org/officeDocument/2006/relationships/hyperlink" Target="https://devopedia.org/natural-language-processi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technofaq.org/posts/2020/03/top-40-nlp-interview-questions-for-data-science/" TargetMode="External"/><Relationship Id="rId4" Type="http://schemas.openxmlformats.org/officeDocument/2006/relationships/image" Target="../media/image5.jpeg"/><Relationship Id="rId9" Type="http://schemas.openxmlformats.org/officeDocument/2006/relationships/hyperlink" Target="https://creativecommons.org/licenses/by-sa/3.0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hyperlink" Target="https://www.wallpaperflare.com/amd-cpu-ryzen-threadripper-communication-text-sign-no-people-wallpaper-hsoms/download/3840x2160" TargetMode="External"/><Relationship Id="rId7" Type="http://schemas.openxmlformats.org/officeDocument/2006/relationships/hyperlink" Target="https://pxhere.com/en/photo/1248612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hyperlink" Target="https://pxhere.com/en/photo/1537699" TargetMode="External"/><Relationship Id="rId4" Type="http://schemas.openxmlformats.org/officeDocument/2006/relationships/image" Target="../media/image39.jpg"/><Relationship Id="rId9" Type="http://schemas.openxmlformats.org/officeDocument/2006/relationships/hyperlink" Target="https://pxhere.com/en/photo/1067645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accessgovernment.org/article/human-centirc-artificial-intelligence-frontier-research-building-industry-capability/155691/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tworks.org/hyper-personalization-artificial-intelligence/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en/view-image.php?image=586520&amp;picture=futuristic-technology-illustra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project.com/Articles/1275031/Why-real-neurons-learn-faster-ai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frontiersin.org/articles/10.3389/fpsyg.2021.663359/full" TargetMode="External"/><Relationship Id="rId4" Type="http://schemas.openxmlformats.org/officeDocument/2006/relationships/image" Target="../media/image4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ikemacmarketing/44405376514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cciano.commons.gc.cuny.edu/2021/02/24/artificial-intelligence-here-there-everywhere-oh-my/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/oak%20ridge%20science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picciano.commons.gc.cuny.edu/2021/02/24/artificial-intelligence-here-there-everywhere-oh-my/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cciano.commons.gc.cuny.edu/2021/02/24/artificial-intelligence-here-there-everywhere-oh-my/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picciano.commons.gc.cuny.edu/2021/02/24/artificial-intelligence-here-there-everywhere-oh-my/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nd/3.0/" TargetMode="External"/><Relationship Id="rId3" Type="http://schemas.openxmlformats.org/officeDocument/2006/relationships/hyperlink" Target="https://jpralves.net/post/2018/09/27/scientists-use-artificial-neural-networks-to-predict-new-stable-materials.html" TargetMode="External"/><Relationship Id="rId7" Type="http://schemas.openxmlformats.org/officeDocument/2006/relationships/hyperlink" Target="https://www.cnblogs.com/xueweihan/p/15183406.html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hyperlink" Target="https://jpralves.net/post/2018/10/25/tufts-scientists-grow-functioning-human-neural-networks-in-3d-from-stem-cells.html" TargetMode="External"/><Relationship Id="rId4" Type="http://schemas.openxmlformats.org/officeDocument/2006/relationships/image" Target="../media/image11.jp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atural language processing and deep learning">
            <a:extLst>
              <a:ext uri="{FF2B5EF4-FFF2-40B4-BE49-F238E27FC236}">
                <a16:creationId xmlns:a16="http://schemas.microsoft.com/office/drawing/2014/main" id="{20CA4335-25A2-04B2-B130-5C40BF10D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16" b="25334"/>
          <a:stretch/>
        </p:blipFill>
        <p:spPr bwMode="auto">
          <a:xfrm>
            <a:off x="80406" y="-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B68BA9-FDA7-DB01-D9BA-B9D0E31CC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8753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Advances in AI project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09564-C50C-C17F-DFCF-E3E149BDC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565" y="2230121"/>
            <a:ext cx="9144000" cy="404286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Project title: Hope speech classification</a:t>
            </a:r>
          </a:p>
          <a:p>
            <a:pPr algn="l"/>
            <a:endParaRPr lang="en-US" dirty="0">
              <a:solidFill>
                <a:srgbClr val="FFFFFF"/>
              </a:solidFill>
            </a:endParaRPr>
          </a:p>
          <a:p>
            <a:pPr algn="l"/>
            <a:r>
              <a:rPr lang="en-US" dirty="0">
                <a:solidFill>
                  <a:srgbClr val="FFFFFF"/>
                </a:solidFill>
              </a:rPr>
              <a:t>Team members: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GAURAV KUMAR JAISWAL (E21CSEU0309)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CHIRAG SINGHAL (E21CSEU0262)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HARDIK SARASWAT(E21CSEU0318)</a:t>
            </a:r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581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FDAC4-A126-965D-02BD-80CFA542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713085-CAE3-BFD3-78B6-CD9633DF4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483" y="158596"/>
            <a:ext cx="10011850" cy="6334279"/>
          </a:xfrm>
        </p:spPr>
      </p:pic>
    </p:spTree>
    <p:extLst>
      <p:ext uri="{BB962C8B-B14F-4D97-AF65-F5344CB8AC3E}">
        <p14:creationId xmlns:p14="http://schemas.microsoft.com/office/powerpoint/2010/main" val="2526580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F553-2D54-140C-FB70-6CDC53DF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E87816-9467-A1E4-6D9D-F8FD6B1E3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73" y="-75970"/>
            <a:ext cx="10844550" cy="6933970"/>
          </a:xfrm>
        </p:spPr>
      </p:pic>
    </p:spTree>
    <p:extLst>
      <p:ext uri="{BB962C8B-B14F-4D97-AF65-F5344CB8AC3E}">
        <p14:creationId xmlns:p14="http://schemas.microsoft.com/office/powerpoint/2010/main" val="2978073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A2F0-7E20-9460-AE00-99DEE173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F5EBA8-9869-52B6-4B49-99EFF66BD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354" y="468338"/>
            <a:ext cx="9667469" cy="5921324"/>
          </a:xfrm>
        </p:spPr>
      </p:pic>
    </p:spTree>
    <p:extLst>
      <p:ext uri="{BB962C8B-B14F-4D97-AF65-F5344CB8AC3E}">
        <p14:creationId xmlns:p14="http://schemas.microsoft.com/office/powerpoint/2010/main" val="385798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667D8-C45D-5D9C-AC18-4BC6DB20A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9FAA97-E110-DDBA-08FC-68A7C1BA9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069" y="365125"/>
            <a:ext cx="10261239" cy="5980318"/>
          </a:xfrm>
        </p:spPr>
      </p:pic>
    </p:spTree>
    <p:extLst>
      <p:ext uri="{BB962C8B-B14F-4D97-AF65-F5344CB8AC3E}">
        <p14:creationId xmlns:p14="http://schemas.microsoft.com/office/powerpoint/2010/main" val="4012857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E5348-049E-63FE-7780-D0472A9B6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702134-EF1B-A7E0-E509-1A2E05413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977" y="265471"/>
            <a:ext cx="9898045" cy="6108137"/>
          </a:xfrm>
        </p:spPr>
      </p:pic>
    </p:spTree>
    <p:extLst>
      <p:ext uri="{BB962C8B-B14F-4D97-AF65-F5344CB8AC3E}">
        <p14:creationId xmlns:p14="http://schemas.microsoft.com/office/powerpoint/2010/main" val="3914584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B331D-0815-7327-4D62-D2964000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90BB2A-A22D-B84D-B6F0-4A3CD7E47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179" y="0"/>
            <a:ext cx="8153234" cy="6752248"/>
          </a:xfrm>
        </p:spPr>
      </p:pic>
    </p:spTree>
    <p:extLst>
      <p:ext uri="{BB962C8B-B14F-4D97-AF65-F5344CB8AC3E}">
        <p14:creationId xmlns:p14="http://schemas.microsoft.com/office/powerpoint/2010/main" val="4095087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D4AA0-D3F2-F08C-2D23-3EC8B76EC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99509-7ECF-0013-98B9-37AD1F522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27717-98F5-4822-0E99-647186CF3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327" y="265009"/>
            <a:ext cx="9459123" cy="591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66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CB2A-5A5B-CF79-47DE-61FE1B1C2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D0A125-4B9C-6B24-58AF-DC47D1A8B2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5638"/>
            <a:ext cx="10410943" cy="6075281"/>
          </a:xfrm>
        </p:spPr>
      </p:pic>
    </p:spTree>
    <p:extLst>
      <p:ext uri="{BB962C8B-B14F-4D97-AF65-F5344CB8AC3E}">
        <p14:creationId xmlns:p14="http://schemas.microsoft.com/office/powerpoint/2010/main" val="4232345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94FB-CD52-084C-9254-1FE64D6E6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after data augmentation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051F6D-605D-E740-3967-3ECCFED83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459" y="1355728"/>
            <a:ext cx="7880190" cy="5076874"/>
          </a:xfrm>
        </p:spPr>
      </p:pic>
    </p:spTree>
    <p:extLst>
      <p:ext uri="{BB962C8B-B14F-4D97-AF65-F5344CB8AC3E}">
        <p14:creationId xmlns:p14="http://schemas.microsoft.com/office/powerpoint/2010/main" val="3643173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8F622-B73D-B90A-2EBD-2E211BB2E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7F800-960D-8E4A-5102-F3C70C39C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71" y="574605"/>
            <a:ext cx="11064022" cy="5918270"/>
          </a:xfrm>
        </p:spPr>
      </p:pic>
    </p:spTree>
    <p:extLst>
      <p:ext uri="{BB962C8B-B14F-4D97-AF65-F5344CB8AC3E}">
        <p14:creationId xmlns:p14="http://schemas.microsoft.com/office/powerpoint/2010/main" val="1657157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A close-up of a computer chip&#10;&#10;Description automatically generated">
            <a:extLst>
              <a:ext uri="{FF2B5EF4-FFF2-40B4-BE49-F238E27FC236}">
                <a16:creationId xmlns:a16="http://schemas.microsoft.com/office/drawing/2014/main" id="{C9F5B17A-9504-BB4A-845F-A8130E9BB5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902" r="21850"/>
          <a:stretch/>
        </p:blipFill>
        <p:spPr>
          <a:xfrm>
            <a:off x="-4084" y="10"/>
            <a:ext cx="6099050" cy="6857990"/>
          </a:xfrm>
          <a:prstGeom prst="rect">
            <a:avLst/>
          </a:prstGeom>
        </p:spPr>
      </p:pic>
      <p:pic>
        <p:nvPicPr>
          <p:cNvPr id="5" name="Content Placeholder 4" descr="A close-up of a computer chip&#10;&#10;Description automatically generated">
            <a:extLst>
              <a:ext uri="{FF2B5EF4-FFF2-40B4-BE49-F238E27FC236}">
                <a16:creationId xmlns:a16="http://schemas.microsoft.com/office/drawing/2014/main" id="{D0576F86-AA7C-B3EB-550A-22E487641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1962" r="21381"/>
          <a:stretch/>
        </p:blipFill>
        <p:spPr>
          <a:xfrm>
            <a:off x="6096844" y="10"/>
            <a:ext cx="6095156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EDFCFA-CB77-82CD-E190-1D6D38704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12177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Abstract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53D39D-BD55-0449-5158-B70A3F5F0384}"/>
              </a:ext>
            </a:extLst>
          </p:cNvPr>
          <p:cNvSpPr txBox="1"/>
          <p:nvPr/>
        </p:nvSpPr>
        <p:spPr>
          <a:xfrm>
            <a:off x="9894576" y="6657945"/>
            <a:ext cx="229742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5" tooltip="https://www.flickr.com/photos/3336/2472234046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IN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2DD5D-1E77-8CF8-2101-36687B91F14D}"/>
              </a:ext>
            </a:extLst>
          </p:cNvPr>
          <p:cNvSpPr txBox="1"/>
          <p:nvPr/>
        </p:nvSpPr>
        <p:spPr>
          <a:xfrm>
            <a:off x="3662890" y="6657945"/>
            <a:ext cx="24320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3" tooltip="https://editoy.com/posts/1195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IN" sz="70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E9421B-B123-7762-5DD0-76593C60C9AC}"/>
              </a:ext>
            </a:extLst>
          </p:cNvPr>
          <p:cNvSpPr txBox="1"/>
          <p:nvPr/>
        </p:nvSpPr>
        <p:spPr>
          <a:xfrm>
            <a:off x="422787" y="2340077"/>
            <a:ext cx="11533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object is build a hope speech classification model that can read a particular text and classify whether this piece of text is hope speech or not and would give the result as a Binary result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whether this speech is in the category of </a:t>
            </a:r>
            <a:r>
              <a:rPr lang="en-US" dirty="0" err="1">
                <a:solidFill>
                  <a:schemeClr val="bg1"/>
                </a:solidFill>
              </a:rPr>
              <a:t>Hope_speech</a:t>
            </a:r>
            <a:r>
              <a:rPr lang="en-US" dirty="0">
                <a:solidFill>
                  <a:schemeClr val="bg1"/>
                </a:solidFill>
              </a:rPr>
              <a:t> or Not.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588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0BAA3-986C-11DB-5656-D70839510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0F5E75-501A-B962-25AC-DF047D029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533" y="647276"/>
            <a:ext cx="11086933" cy="5845599"/>
          </a:xfrm>
        </p:spPr>
      </p:pic>
    </p:spTree>
    <p:extLst>
      <p:ext uri="{BB962C8B-B14F-4D97-AF65-F5344CB8AC3E}">
        <p14:creationId xmlns:p14="http://schemas.microsoft.com/office/powerpoint/2010/main" val="3744097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A9C7-D6D3-8307-32BD-60642666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D4E088-01F0-7520-85B2-2E9CD109B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262" y="452888"/>
            <a:ext cx="10949476" cy="5952224"/>
          </a:xfrm>
        </p:spPr>
      </p:pic>
    </p:spTree>
    <p:extLst>
      <p:ext uri="{BB962C8B-B14F-4D97-AF65-F5344CB8AC3E}">
        <p14:creationId xmlns:p14="http://schemas.microsoft.com/office/powerpoint/2010/main" val="3097053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F8F37-8675-D275-D274-C17A9350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9E20D9-A21C-A182-1F86-046C2E241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325" y="681037"/>
            <a:ext cx="9894839" cy="5811838"/>
          </a:xfrm>
        </p:spPr>
      </p:pic>
    </p:spTree>
    <p:extLst>
      <p:ext uri="{BB962C8B-B14F-4D97-AF65-F5344CB8AC3E}">
        <p14:creationId xmlns:p14="http://schemas.microsoft.com/office/powerpoint/2010/main" val="2761720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15C9D-189F-7C9F-2F12-30291BCA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B5C9FF-7843-CB36-B042-C939174E7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9959045" cy="6176963"/>
          </a:xfrm>
        </p:spPr>
      </p:pic>
    </p:spTree>
    <p:extLst>
      <p:ext uri="{BB962C8B-B14F-4D97-AF65-F5344CB8AC3E}">
        <p14:creationId xmlns:p14="http://schemas.microsoft.com/office/powerpoint/2010/main" val="1321158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C48F3-B8A1-91C5-B119-32624DD2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14E0B9-1586-110F-D87B-E2E8128D1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986" y="365125"/>
            <a:ext cx="9166317" cy="6098305"/>
          </a:xfrm>
        </p:spPr>
      </p:pic>
    </p:spTree>
    <p:extLst>
      <p:ext uri="{BB962C8B-B14F-4D97-AF65-F5344CB8AC3E}">
        <p14:creationId xmlns:p14="http://schemas.microsoft.com/office/powerpoint/2010/main" val="278304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8F9C4-4900-BF8E-FA2A-B1F12E67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A57D29-C31E-E7A7-16D4-07778D603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054" y="474169"/>
            <a:ext cx="11113892" cy="5909662"/>
          </a:xfrm>
        </p:spPr>
      </p:pic>
    </p:spTree>
    <p:extLst>
      <p:ext uri="{BB962C8B-B14F-4D97-AF65-F5344CB8AC3E}">
        <p14:creationId xmlns:p14="http://schemas.microsoft.com/office/powerpoint/2010/main" val="4263825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80726-26DC-0507-0A15-F0F9E0F9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FE43E0-4AF5-3A43-5F97-87C18AE9C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61" y="511278"/>
            <a:ext cx="11494092" cy="6087560"/>
          </a:xfrm>
        </p:spPr>
      </p:pic>
    </p:spTree>
    <p:extLst>
      <p:ext uri="{BB962C8B-B14F-4D97-AF65-F5344CB8AC3E}">
        <p14:creationId xmlns:p14="http://schemas.microsoft.com/office/powerpoint/2010/main" val="4183351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340E1-22D8-C688-283F-06CE4A31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85D237-3240-B091-0B9A-05D6A069B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2196"/>
            <a:ext cx="10341557" cy="6373608"/>
          </a:xfrm>
        </p:spPr>
      </p:pic>
    </p:spTree>
    <p:extLst>
      <p:ext uri="{BB962C8B-B14F-4D97-AF65-F5344CB8AC3E}">
        <p14:creationId xmlns:p14="http://schemas.microsoft.com/office/powerpoint/2010/main" val="1104860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2F543-7BF0-DEEB-FE9D-16F0E66AF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7F8F69-EA8D-93F9-3EA0-61B5D766C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337" y="102125"/>
            <a:ext cx="8476442" cy="6487793"/>
          </a:xfrm>
        </p:spPr>
      </p:pic>
    </p:spTree>
    <p:extLst>
      <p:ext uri="{BB962C8B-B14F-4D97-AF65-F5344CB8AC3E}">
        <p14:creationId xmlns:p14="http://schemas.microsoft.com/office/powerpoint/2010/main" val="1528061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C639A-BF4F-4078-B486-CB2BDA50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FC0693-4D5C-C349-8658-CC65A9600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419" y="-108155"/>
            <a:ext cx="10186146" cy="6747234"/>
          </a:xfrm>
        </p:spPr>
      </p:pic>
    </p:spTree>
    <p:extLst>
      <p:ext uri="{BB962C8B-B14F-4D97-AF65-F5344CB8AC3E}">
        <p14:creationId xmlns:p14="http://schemas.microsoft.com/office/powerpoint/2010/main" val="2471145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4EA8300-EB66-48D4-A196-A59DD063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rofile of a person speaking into a sound wave&#10;&#10;Description automatically generated">
            <a:extLst>
              <a:ext uri="{FF2B5EF4-FFF2-40B4-BE49-F238E27FC236}">
                <a16:creationId xmlns:a16="http://schemas.microsoft.com/office/drawing/2014/main" id="{E40B8375-58BE-753A-2AA7-2F408A1F3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79" r="1" b="17603"/>
          <a:stretch/>
        </p:blipFill>
        <p:spPr>
          <a:xfrm>
            <a:off x="5369284" y="1"/>
            <a:ext cx="6822716" cy="2408416"/>
          </a:xfrm>
          <a:prstGeom prst="rect">
            <a:avLst/>
          </a:prstGeom>
        </p:spPr>
      </p:pic>
      <p:pic>
        <p:nvPicPr>
          <p:cNvPr id="5" name="Content Placeholder 4" descr="A hand touching a screen&#10;&#10;Description automatically generated">
            <a:extLst>
              <a:ext uri="{FF2B5EF4-FFF2-40B4-BE49-F238E27FC236}">
                <a16:creationId xmlns:a16="http://schemas.microsoft.com/office/drawing/2014/main" id="{2FEB2C7F-B301-A71F-9015-AD4194446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2286" r="28272" b="-2"/>
          <a:stretch/>
        </p:blipFill>
        <p:spPr>
          <a:xfrm>
            <a:off x="5369283" y="2391337"/>
            <a:ext cx="3400848" cy="4483748"/>
          </a:xfrm>
          <a:prstGeom prst="rect">
            <a:avLst/>
          </a:prstGeom>
        </p:spPr>
      </p:pic>
      <p:pic>
        <p:nvPicPr>
          <p:cNvPr id="11" name="Picture 10" descr="A diagram of different types of data&#10;&#10;Description automatically generated">
            <a:extLst>
              <a:ext uri="{FF2B5EF4-FFF2-40B4-BE49-F238E27FC236}">
                <a16:creationId xmlns:a16="http://schemas.microsoft.com/office/drawing/2014/main" id="{A8E9C933-9155-A807-B03A-8F78543F3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29332" r="29457"/>
          <a:stretch/>
        </p:blipFill>
        <p:spPr>
          <a:xfrm>
            <a:off x="8770132" y="2391337"/>
            <a:ext cx="3421868" cy="448374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DA47E-1FED-A747-DBA4-607950B34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10432"/>
            <a:ext cx="8497930" cy="908536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Dataset </a:t>
            </a:r>
            <a:r>
              <a:rPr lang="en-US" dirty="0" err="1">
                <a:solidFill>
                  <a:schemeClr val="bg1"/>
                </a:solidFill>
              </a:rPr>
              <a:t>DescriptionData</a:t>
            </a:r>
            <a:r>
              <a:rPr lang="en-US" dirty="0">
                <a:solidFill>
                  <a:schemeClr val="bg1"/>
                </a:solidFill>
              </a:rPr>
              <a:t> analysis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1C50E6D-5D45-53E2-C30D-6AE200F7A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1818968"/>
            <a:ext cx="8497929" cy="368896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dataset was sourced from 2022 LT-EDI hackathon contest where the dataset initially contains a single column where the raw text in csv format consisting of special characters and the type of speech is consisted within a single text column 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objective was to refine the dataset and then create two columns where first column named </a:t>
            </a:r>
            <a:r>
              <a:rPr lang="en-US" sz="2000" b="1" dirty="0">
                <a:solidFill>
                  <a:schemeClr val="bg1"/>
                </a:solidFill>
              </a:rPr>
              <a:t>“text” </a:t>
            </a:r>
            <a:r>
              <a:rPr lang="en-US" sz="2000" dirty="0">
                <a:solidFill>
                  <a:schemeClr val="bg1"/>
                </a:solidFill>
              </a:rPr>
              <a:t>and the second column where the </a:t>
            </a:r>
            <a:r>
              <a:rPr lang="en-US" sz="2000" b="1" dirty="0">
                <a:solidFill>
                  <a:schemeClr val="bg1"/>
                </a:solidFill>
              </a:rPr>
              <a:t>“type of speech” speech is contained.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The initial dataset consists of &gt;95 percent non hope speeches while the rest are non hope speeches as per the dataset provided by the author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408416"/>
            <a:ext cx="562303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9506F7-899E-3B9A-450C-A849182DB9ED}"/>
              </a:ext>
            </a:extLst>
          </p:cNvPr>
          <p:cNvSpPr txBox="1"/>
          <p:nvPr/>
        </p:nvSpPr>
        <p:spPr>
          <a:xfrm>
            <a:off x="6180960" y="6675030"/>
            <a:ext cx="258917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5" tooltip="https://technofaq.org/posts/2020/03/top-40-nlp-interview-questions-for-data-scienc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8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N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F991-B776-3361-2C68-1EDD857467D3}"/>
              </a:ext>
            </a:extLst>
          </p:cNvPr>
          <p:cNvSpPr txBox="1"/>
          <p:nvPr/>
        </p:nvSpPr>
        <p:spPr>
          <a:xfrm>
            <a:off x="9602830" y="2208362"/>
            <a:ext cx="258917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3" tooltip="https://d-stephenson.github.io/categori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8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N" sz="70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965A7D-B36D-7112-7C65-9FDAB3B4CBA6}"/>
              </a:ext>
            </a:extLst>
          </p:cNvPr>
          <p:cNvSpPr txBox="1"/>
          <p:nvPr/>
        </p:nvSpPr>
        <p:spPr>
          <a:xfrm>
            <a:off x="9759924" y="6675030"/>
            <a:ext cx="24320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7" tooltip="https://devopedia.org/natural-language-process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9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IN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329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3F1A-9A66-66A8-07C9-DB2078255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B78732-3B6E-413B-7288-EC35319B5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367" y="0"/>
            <a:ext cx="10709993" cy="6737402"/>
          </a:xfrm>
        </p:spPr>
      </p:pic>
    </p:spTree>
    <p:extLst>
      <p:ext uri="{BB962C8B-B14F-4D97-AF65-F5344CB8AC3E}">
        <p14:creationId xmlns:p14="http://schemas.microsoft.com/office/powerpoint/2010/main" val="2902352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C3DB6CE-B855-4AD2-8FB5-3C271542C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12C71B3-74D6-1214-4B74-FDFDF93DEA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-3051" y="176978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5780EE-5D35-8893-3A51-33354B02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47" y="1604770"/>
            <a:ext cx="9701981" cy="82379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Methodologies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Glove embedding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17EB08F-7A20-660C-9021-DE9F73DDA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176" r="1" b="1"/>
          <a:stretch/>
        </p:blipFill>
        <p:spPr>
          <a:xfrm>
            <a:off x="5710839" y="10"/>
            <a:ext cx="6481158" cy="4216177"/>
          </a:xfrm>
          <a:custGeom>
            <a:avLst/>
            <a:gdLst/>
            <a:ahLst/>
            <a:cxnLst/>
            <a:rect l="l" t="t" r="r" b="b"/>
            <a:pathLst>
              <a:path w="6481158" h="4216187">
                <a:moveTo>
                  <a:pt x="159680" y="0"/>
                </a:moveTo>
                <a:lnTo>
                  <a:pt x="6481158" y="0"/>
                </a:lnTo>
                <a:lnTo>
                  <a:pt x="6481158" y="4216187"/>
                </a:lnTo>
                <a:lnTo>
                  <a:pt x="629980" y="4216187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</p:pic>
      <p:pic>
        <p:nvPicPr>
          <p:cNvPr id="5" name="Content Placeholder 4" descr="Close-up of a computer chip&#10;&#10;Description automatically generated">
            <a:extLst>
              <a:ext uri="{FF2B5EF4-FFF2-40B4-BE49-F238E27FC236}">
                <a16:creationId xmlns:a16="http://schemas.microsoft.com/office/drawing/2014/main" id="{3D2CB2F2-05C0-582E-5B88-C473B8081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4" b="7450"/>
          <a:stretch/>
        </p:blipFill>
        <p:spPr>
          <a:xfrm>
            <a:off x="5078138" y="4323898"/>
            <a:ext cx="4101827" cy="2534102"/>
          </a:xfrm>
          <a:custGeom>
            <a:avLst/>
            <a:gdLst/>
            <a:ahLst/>
            <a:cxnLst/>
            <a:rect l="l" t="t" r="r" b="b"/>
            <a:pathLst>
              <a:path w="4101827" h="2534102">
                <a:moveTo>
                  <a:pt x="1237396" y="0"/>
                </a:moveTo>
                <a:lnTo>
                  <a:pt x="4101827" y="0"/>
                </a:lnTo>
                <a:lnTo>
                  <a:pt x="4101827" y="2534102"/>
                </a:lnTo>
                <a:lnTo>
                  <a:pt x="0" y="2534102"/>
                </a:lnTo>
                <a:lnTo>
                  <a:pt x="21866" y="2503631"/>
                </a:lnTo>
                <a:cubicBezTo>
                  <a:pt x="198424" y="2253521"/>
                  <a:pt x="293791" y="2086461"/>
                  <a:pt x="295356" y="2078512"/>
                </a:cubicBezTo>
                <a:cubicBezTo>
                  <a:pt x="324070" y="1929470"/>
                  <a:pt x="404358" y="1848602"/>
                  <a:pt x="476494" y="1754977"/>
                </a:cubicBezTo>
                <a:cubicBezTo>
                  <a:pt x="539304" y="1672931"/>
                  <a:pt x="606320" y="1585980"/>
                  <a:pt x="629662" y="1466193"/>
                </a:cubicBezTo>
                <a:cubicBezTo>
                  <a:pt x="660486" y="1307325"/>
                  <a:pt x="563420" y="1455147"/>
                  <a:pt x="542839" y="1401940"/>
                </a:cubicBezTo>
                <a:cubicBezTo>
                  <a:pt x="578841" y="1314777"/>
                  <a:pt x="636193" y="1228627"/>
                  <a:pt x="649254" y="1136180"/>
                </a:cubicBezTo>
                <a:cubicBezTo>
                  <a:pt x="695846" y="801928"/>
                  <a:pt x="810580" y="538800"/>
                  <a:pt x="987553" y="313308"/>
                </a:cubicBezTo>
                <a:cubicBezTo>
                  <a:pt x="1038303" y="248170"/>
                  <a:pt x="1069946" y="145770"/>
                  <a:pt x="1141096" y="112922"/>
                </a:cubicBezTo>
                <a:cubicBezTo>
                  <a:pt x="1175680" y="97203"/>
                  <a:pt x="1199891" y="73126"/>
                  <a:pt x="1217455" y="43683"/>
                </a:cubicBezTo>
                <a:close/>
              </a:path>
            </a:pathLst>
          </a:custGeom>
        </p:spPr>
      </p:pic>
      <p:pic>
        <p:nvPicPr>
          <p:cNvPr id="9" name="Picture 8" descr="A close-up of a computer chip&#10;&#10;Description automatically generated">
            <a:extLst>
              <a:ext uri="{FF2B5EF4-FFF2-40B4-BE49-F238E27FC236}">
                <a16:creationId xmlns:a16="http://schemas.microsoft.com/office/drawing/2014/main" id="{12CEF5EE-F007-206B-BABB-AEE25C4195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9793" r="5124" b="-3"/>
          <a:stretch/>
        </p:blipFill>
        <p:spPr>
          <a:xfrm>
            <a:off x="9307676" y="4323902"/>
            <a:ext cx="2884327" cy="25341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6A5BFC-ED6B-5626-1FD8-F01B08EFD786}"/>
              </a:ext>
            </a:extLst>
          </p:cNvPr>
          <p:cNvSpPr txBox="1"/>
          <p:nvPr/>
        </p:nvSpPr>
        <p:spPr>
          <a:xfrm>
            <a:off x="351693" y="2320413"/>
            <a:ext cx="49538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GloVe</a:t>
            </a:r>
            <a:r>
              <a:rPr lang="en-US" sz="2400" dirty="0"/>
              <a:t> is a pre-trained word embedding, which means it provides a fixed vector representation for each word (e.g., a 300-dimensional vector for each word).Instead of learning these representations from scratch, you use the </a:t>
            </a:r>
            <a:r>
              <a:rPr lang="en-US" sz="2400" dirty="0" err="1"/>
              <a:t>GloVe</a:t>
            </a:r>
            <a:r>
              <a:rPr lang="en-US" sz="2400" dirty="0"/>
              <a:t> embeddings as a starting point for your </a:t>
            </a:r>
            <a:r>
              <a:rPr lang="en-US" sz="2400" dirty="0" err="1"/>
              <a:t>model.Each</a:t>
            </a:r>
            <a:r>
              <a:rPr lang="en-US" sz="2400" dirty="0"/>
              <a:t> word in your text is replaced with its corresponding vector from the </a:t>
            </a:r>
            <a:r>
              <a:rPr lang="en-US" sz="2400" dirty="0" err="1"/>
              <a:t>GloVe</a:t>
            </a:r>
            <a:r>
              <a:rPr lang="en-US" sz="2400" dirty="0"/>
              <a:t> embeddings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23516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circuit board&#10;&#10;Description automatically generated">
            <a:extLst>
              <a:ext uri="{FF2B5EF4-FFF2-40B4-BE49-F238E27FC236}">
                <a16:creationId xmlns:a16="http://schemas.microsoft.com/office/drawing/2014/main" id="{0F34F47C-9687-AD7C-5B7E-785CA6F84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984" r="14296" b="1"/>
          <a:stretch/>
        </p:blipFill>
        <p:spPr>
          <a:xfrm>
            <a:off x="2522342" y="0"/>
            <a:ext cx="9669656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4EEF9-E094-E866-5AE6-51F13CEC2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975" y="365125"/>
            <a:ext cx="3092846" cy="5152031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dirty="0"/>
              <a:t>How It Works in Models: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When using </a:t>
            </a:r>
            <a:r>
              <a:rPr lang="en-US" sz="2000" dirty="0" err="1"/>
              <a:t>GloVe</a:t>
            </a:r>
            <a:r>
              <a:rPr lang="en-US" sz="2000" dirty="0"/>
              <a:t> embeddings, the pre-trained vectors (like a dictionary of word meanings in numbers) are loaded into your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Each word in your input is mapped to its corresponding </a:t>
            </a:r>
            <a:r>
              <a:rPr lang="en-US" sz="2000" dirty="0" err="1"/>
              <a:t>GloVe</a:t>
            </a:r>
            <a:r>
              <a:rPr lang="en-US" sz="2000" dirty="0"/>
              <a:t> vector.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These vectors serve as the starting point for your neural network to process text, allowing the model to leverage the relationships and meanings that </a:t>
            </a:r>
            <a:r>
              <a:rPr lang="en-US" sz="2000" dirty="0" err="1"/>
              <a:t>GloVe</a:t>
            </a:r>
            <a:r>
              <a:rPr lang="en-US" sz="2000" dirty="0"/>
              <a:t> learned from its training data.</a:t>
            </a:r>
          </a:p>
          <a:p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AAB05-4563-DE27-3956-3CC1CDA77450}"/>
              </a:ext>
            </a:extLst>
          </p:cNvPr>
          <p:cNvSpPr txBox="1"/>
          <p:nvPr/>
        </p:nvSpPr>
        <p:spPr>
          <a:xfrm>
            <a:off x="9894574" y="6657945"/>
            <a:ext cx="229742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3" tooltip="https://www.openaccessgovernment.org/article/human-centirc-artificial-intelligence-frontier-research-building-industry-capability/155691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IN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044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ilhouette of a child's head with numbers and lines&#10;&#10;Description automatically generated">
            <a:extLst>
              <a:ext uri="{FF2B5EF4-FFF2-40B4-BE49-F238E27FC236}">
                <a16:creationId xmlns:a16="http://schemas.microsoft.com/office/drawing/2014/main" id="{04463389-1850-804A-7A18-D2DDDBE2B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745" r="1788" b="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1D447-951B-6855-19B4-8DF65CB4A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Examples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F7701-4EC1-DCE0-243F-4D1A0419A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 err="1"/>
              <a:t>GloVe</a:t>
            </a:r>
            <a:r>
              <a:rPr lang="en-US" sz="2000" dirty="0"/>
              <a:t> first looks at a massive dataset of text and creates a matrix that counts how often each word appears together with other words (co-occurrence). For instance: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"apple" and "fruit" might appear together frequently.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"apple" and "computer" might appear together less often but still noticeably.</a:t>
            </a:r>
          </a:p>
          <a:p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C8E29E-2A7A-D0A9-59B5-E4C51FBAC82F}"/>
              </a:ext>
            </a:extLst>
          </p:cNvPr>
          <p:cNvSpPr txBox="1"/>
          <p:nvPr/>
        </p:nvSpPr>
        <p:spPr>
          <a:xfrm>
            <a:off x="9602828" y="6657945"/>
            <a:ext cx="258917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3" tooltip="https://www.ictworks.org/hyper-personalization-artificial-intelligenc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N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737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7D04DD-3079-AC7C-8182-FDA372EF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90" y="422552"/>
            <a:ext cx="4391024" cy="1323439"/>
          </a:xfrm>
        </p:spPr>
        <p:txBody>
          <a:bodyPr anchor="t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Hyper parameters for the all the models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0DCD3A1-5FC2-2AC6-63F5-32C7C6E04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211"/>
            <a:ext cx="4391024" cy="394948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The base models applied here are 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1) Classic LSTM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2) Bidirectional LSTM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3)CNN 1D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4) RNN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Content Placeholder 4" descr="A close-up of a paint brush&#10;&#10;Description automatically generated">
            <a:extLst>
              <a:ext uri="{FF2B5EF4-FFF2-40B4-BE49-F238E27FC236}">
                <a16:creationId xmlns:a16="http://schemas.microsoft.com/office/drawing/2014/main" id="{3E313AF4-BF9A-964D-E1B9-CFA1690D4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41932" y="1651211"/>
            <a:ext cx="4369112" cy="246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72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4D5E9-1371-25B5-BCD7-40ED33126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Hyper parameters and evaluation </a:t>
            </a:r>
            <a:r>
              <a:rPr lang="en-US" sz="3800" dirty="0" err="1">
                <a:solidFill>
                  <a:schemeClr val="bg1"/>
                </a:solidFill>
              </a:rPr>
              <a:t>metods</a:t>
            </a:r>
            <a:endParaRPr lang="en-IN" sz="38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B5604-C6C1-F589-B2AD-B0DB13229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All the models are tested and evaluation </a:t>
            </a:r>
            <a:r>
              <a:rPr lang="en-US" sz="2000" dirty="0" err="1">
                <a:solidFill>
                  <a:schemeClr val="bg1"/>
                </a:solidFill>
              </a:rPr>
              <a:t>methiods</a:t>
            </a:r>
            <a:r>
              <a:rPr lang="en-US" sz="2000" dirty="0">
                <a:solidFill>
                  <a:schemeClr val="bg1"/>
                </a:solidFill>
              </a:rPr>
              <a:t> like </a:t>
            </a:r>
          </a:p>
          <a:p>
            <a:pPr marL="0" indent="0">
              <a:buNone/>
            </a:pP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     1)AUC-ROC</a:t>
            </a:r>
          </a:p>
          <a:p>
            <a:r>
              <a:rPr lang="en-US" sz="2000" dirty="0">
                <a:solidFill>
                  <a:schemeClr val="bg1"/>
                </a:solidFill>
              </a:rPr>
              <a:t>2) precision, recall, f1 score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3)test and training accuracy</a:t>
            </a:r>
          </a:p>
          <a:p>
            <a:r>
              <a:rPr lang="en-US" sz="2000" dirty="0">
                <a:solidFill>
                  <a:schemeClr val="bg1"/>
                </a:solidFill>
              </a:rPr>
              <a:t>4) Weight macro and micro averages 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9C24E3B5-853D-6B14-510D-AF657FC29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010" r="-3" b="7151"/>
          <a:stretch/>
        </p:blipFill>
        <p:spPr>
          <a:xfrm>
            <a:off x="6525453" y="1"/>
            <a:ext cx="5666547" cy="339802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diagram of a software processing process&#10;&#10;Description automatically generated">
            <a:extLst>
              <a:ext uri="{FF2B5EF4-FFF2-40B4-BE49-F238E27FC236}">
                <a16:creationId xmlns:a16="http://schemas.microsoft.com/office/drawing/2014/main" id="{2351DFFB-4B44-972B-8EAD-D77E68150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7354" r="7658" b="-1"/>
          <a:stretch/>
        </p:blipFill>
        <p:spPr>
          <a:xfrm>
            <a:off x="6522277" y="3398024"/>
            <a:ext cx="5669723" cy="34690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B2AC27-20A7-E09C-1822-B3D7D078DCC1}"/>
              </a:ext>
            </a:extLst>
          </p:cNvPr>
          <p:cNvSpPr txBox="1"/>
          <p:nvPr/>
        </p:nvSpPr>
        <p:spPr>
          <a:xfrm>
            <a:off x="9894576" y="6667045"/>
            <a:ext cx="229742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5" tooltip="https://www.frontiersin.org/articles/10.3389/fpsyg.2021.663359/ful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IN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04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0D3AC-4A2D-701B-B657-2DCC5F317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Hyper parameters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72C3B-27BE-2615-128E-9CD2BE82C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1700" b="1" dirty="0"/>
              <a:t> Activation function= sigmoid(for final layer)</a:t>
            </a:r>
          </a:p>
          <a:p>
            <a:r>
              <a:rPr lang="en-US" sz="1700" b="1" dirty="0"/>
              <a:t>Dropout = 0.2 units</a:t>
            </a:r>
          </a:p>
          <a:p>
            <a:r>
              <a:rPr lang="en-US" sz="1700" b="1" dirty="0"/>
              <a:t>Epochs = 100</a:t>
            </a:r>
          </a:p>
          <a:p>
            <a:r>
              <a:rPr lang="en-US" sz="1700" b="1" dirty="0"/>
              <a:t>Embedding units = 300(for glove 300d.txt)</a:t>
            </a:r>
          </a:p>
          <a:p>
            <a:r>
              <a:rPr lang="en-US" sz="1700" b="1" dirty="0"/>
              <a:t>Batch size =128</a:t>
            </a:r>
          </a:p>
          <a:p>
            <a:r>
              <a:rPr lang="en-US" sz="1700" b="1" dirty="0"/>
              <a:t>Loss Function= Binary cross entropy(for binary classification problem </a:t>
            </a:r>
            <a:r>
              <a:rPr lang="en-US" sz="1700" b="1" dirty="0" err="1"/>
              <a:t>statemnet</a:t>
            </a:r>
            <a:r>
              <a:rPr lang="en-US" sz="1700" b="1" dirty="0"/>
              <a:t>)</a:t>
            </a:r>
          </a:p>
          <a:p>
            <a:r>
              <a:rPr lang="en-US" sz="1700" b="1" dirty="0"/>
              <a:t>Optimizer  = </a:t>
            </a:r>
            <a:r>
              <a:rPr lang="en-US" sz="1700" b="1" dirty="0" err="1"/>
              <a:t>adam</a:t>
            </a:r>
            <a:endParaRPr lang="en-US" sz="1700" b="1" dirty="0"/>
          </a:p>
          <a:p>
            <a:r>
              <a:rPr lang="en-US" sz="1700" b="1" dirty="0"/>
              <a:t>Learning rate = 1e-4</a:t>
            </a:r>
          </a:p>
          <a:p>
            <a:endParaRPr lang="en-IN" sz="1700" dirty="0"/>
          </a:p>
        </p:txBody>
      </p:sp>
      <p:pic>
        <p:nvPicPr>
          <p:cNvPr id="5" name="Picture 4" descr="A computer room with a logo&#10;&#10;Description automatically generated with medium confidence">
            <a:extLst>
              <a:ext uri="{FF2B5EF4-FFF2-40B4-BE49-F238E27FC236}">
                <a16:creationId xmlns:a16="http://schemas.microsoft.com/office/drawing/2014/main" id="{90519E34-D9B6-E128-1944-96F047EAD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284" r="16158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F61ACE-2BC6-0298-D4FD-C10AFCB8E8AB}"/>
              </a:ext>
            </a:extLst>
          </p:cNvPr>
          <p:cNvSpPr txBox="1"/>
          <p:nvPr/>
        </p:nvSpPr>
        <p:spPr>
          <a:xfrm>
            <a:off x="9894576" y="6657945"/>
            <a:ext cx="229742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3" tooltip="https://www.flickr.com/photos/mikemacmarketing/444053765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IN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415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1B563-A4B2-5783-81AF-A2A053D74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633BBC-8C60-7DC4-F0CC-CE3225109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C98078-F2A2-725C-ED61-320B63B6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CD4C03-24F0-57A9-530E-8F2ABABDC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26A0AD-056B-C1BE-F9BE-19ECABD5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09902"/>
            <a:ext cx="10265229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Model Results Bidirectional LSTM</a:t>
            </a:r>
          </a:p>
        </p:txBody>
      </p:sp>
      <p:pic>
        <p:nvPicPr>
          <p:cNvPr id="5" name="Content Placeholder 4" descr="A robot touching a finger&#10;&#10;Description automatically generated">
            <a:extLst>
              <a:ext uri="{FF2B5EF4-FFF2-40B4-BE49-F238E27FC236}">
                <a16:creationId xmlns:a16="http://schemas.microsoft.com/office/drawing/2014/main" id="{5890419A-5D15-F854-3250-4C52DC06F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7560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89D9DF-7573-89A0-6FD2-E7D0899DE87B}"/>
              </a:ext>
            </a:extLst>
          </p:cNvPr>
          <p:cNvSpPr txBox="1"/>
          <p:nvPr/>
        </p:nvSpPr>
        <p:spPr>
          <a:xfrm>
            <a:off x="9602829" y="5152173"/>
            <a:ext cx="258917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3" tooltip="https://apicciano.commons.gc.cuny.edu/2021/02/24/artificial-intelligence-here-there-everywhere-oh-m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N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891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53BE26-0D2F-BA25-607D-B965934C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Bidirectional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BB8AF-46EF-195E-84D3-084DA72E9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499" y="390832"/>
            <a:ext cx="3233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Model summary: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91B496-45D5-3BD3-524D-B2BC84EC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455" y="1966293"/>
            <a:ext cx="8283088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62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4D84E-490D-DC86-592A-DCE26C3C7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Classification report</a:t>
            </a:r>
            <a:b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D777DA0-B54F-8554-739B-9EFD1C010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306" y="1966293"/>
            <a:ext cx="11203387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70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A511026-8542-4AC0-9F06-134A7085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6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room with many black computer servers&#10;&#10;Description automatically generated with medium confidence">
            <a:extLst>
              <a:ext uri="{FF2B5EF4-FFF2-40B4-BE49-F238E27FC236}">
                <a16:creationId xmlns:a16="http://schemas.microsoft.com/office/drawing/2014/main" id="{E8822B11-9EB0-11A9-0F43-A61350B0BE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226" b="125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4" name="Content Placeholder 17">
            <a:extLst>
              <a:ext uri="{FF2B5EF4-FFF2-40B4-BE49-F238E27FC236}">
                <a16:creationId xmlns:a16="http://schemas.microsoft.com/office/drawing/2014/main" id="{7B68E877-C446-BD5A-2C5F-75819F353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64" y="409782"/>
            <a:ext cx="12188951" cy="6030347"/>
          </a:xfrm>
        </p:spPr>
        <p:txBody>
          <a:bodyPr>
            <a:normAutofit/>
          </a:bodyPr>
          <a:lstStyle/>
          <a:p>
            <a:r>
              <a:rPr lang="en-US" sz="3200" dirty="0"/>
              <a:t>To counter this issue the</a:t>
            </a:r>
            <a:r>
              <a:rPr lang="en-US" sz="3200" b="1" dirty="0"/>
              <a:t> data augmentation </a:t>
            </a:r>
            <a:r>
              <a:rPr lang="en-US" sz="3200" dirty="0"/>
              <a:t>was applied so that a sufficient amount of minority classes are there so that the class imbalance might not result in data overfitting.</a:t>
            </a:r>
          </a:p>
          <a:p>
            <a:r>
              <a:rPr lang="en-US" sz="3200" dirty="0"/>
              <a:t>The exploratory data analysis before the final data augmentation is shown in the upcoming slides</a:t>
            </a:r>
          </a:p>
        </p:txBody>
      </p:sp>
    </p:spTree>
    <p:extLst>
      <p:ext uri="{BB962C8B-B14F-4D97-AF65-F5344CB8AC3E}">
        <p14:creationId xmlns:p14="http://schemas.microsoft.com/office/powerpoint/2010/main" val="1750914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6B28F-8697-AA76-7985-369BE0DBF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Accuracy and loss plot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EE1EF9-E6A6-6CB6-FFFA-1918F95B2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262500"/>
            <a:ext cx="5131088" cy="383548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BF1488-DF90-489F-7954-90EF916A3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45165" y="2286159"/>
            <a:ext cx="5131087" cy="386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7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892D3-69F8-732E-11BA-44F80520E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Auc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–Roc curve and confusion matrix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A9070B-23D8-B1D7-3CF1-DED1CE09E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022" y="1801178"/>
            <a:ext cx="5763240" cy="4169718"/>
          </a:xfr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C1D1EE-C91F-BDF4-68A4-9CA0BB7DB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578" y="1737360"/>
            <a:ext cx="6049219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63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B8E60-F82C-D8B0-794E-7546D810E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6D359-6BFD-5516-C3E3-5438F75D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09902"/>
            <a:ext cx="10265229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 err="1">
                <a:solidFill>
                  <a:srgbClr val="FFFFFF"/>
                </a:solidFill>
              </a:rPr>
              <a:t>el</a:t>
            </a:r>
            <a:r>
              <a:rPr lang="en-US" sz="4800" dirty="0">
                <a:solidFill>
                  <a:srgbClr val="FFFFFF"/>
                </a:solidFill>
              </a:rPr>
              <a:t> Results Bidirectional LSTM</a:t>
            </a:r>
          </a:p>
        </p:txBody>
      </p:sp>
      <p:pic>
        <p:nvPicPr>
          <p:cNvPr id="5" name="Content Placeholder 4" descr="A robot touching a finger&#10;&#10;Description automatically generated">
            <a:extLst>
              <a:ext uri="{FF2B5EF4-FFF2-40B4-BE49-F238E27FC236}">
                <a16:creationId xmlns:a16="http://schemas.microsoft.com/office/drawing/2014/main" id="{0C717EC6-6C23-EF8E-4702-69AF96E3F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7560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096E7F-ACA3-D88B-F666-22C6A01246F7}"/>
              </a:ext>
            </a:extLst>
          </p:cNvPr>
          <p:cNvSpPr txBox="1"/>
          <p:nvPr/>
        </p:nvSpPr>
        <p:spPr>
          <a:xfrm>
            <a:off x="9602829" y="5152173"/>
            <a:ext cx="258917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3" tooltip="https://apicciano.commons.gc.cuny.edu/2021/02/24/artificial-intelligence-here-there-everywhere-oh-m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N" sz="70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0512D-9E4C-454B-796F-5D909B9869E9}"/>
              </a:ext>
            </a:extLst>
          </p:cNvPr>
          <p:cNvSpPr txBox="1"/>
          <p:nvPr/>
        </p:nvSpPr>
        <p:spPr>
          <a:xfrm>
            <a:off x="275303" y="5437239"/>
            <a:ext cx="11078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Model Results: CLASSIC LSTM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537937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1DF5D3-B576-925E-7B29-8506F2975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parameters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143DD4C-6E8C-FCC5-0092-1410AFCC2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471" y="1470544"/>
            <a:ext cx="9161057" cy="485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62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B083C-BC79-41F3-CCAE-52E42575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Classification report: classic lstm</a:t>
            </a:r>
          </a:p>
        </p:txBody>
      </p:sp>
      <p:pic>
        <p:nvPicPr>
          <p:cNvPr id="8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B18F722-E8A3-A6C8-EA80-85540F45E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3451" y="1966293"/>
            <a:ext cx="9285097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35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84F91-9A1B-3A34-8D5F-34DF7616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Accuracy and loss plots</a:t>
            </a:r>
          </a:p>
        </p:txBody>
      </p:sp>
      <p:pic>
        <p:nvPicPr>
          <p:cNvPr id="5" name="Content Placeholder 4" descr="A graph of a graph&#10;&#10;Description automatically generated">
            <a:extLst>
              <a:ext uri="{FF2B5EF4-FFF2-40B4-BE49-F238E27FC236}">
                <a16:creationId xmlns:a16="http://schemas.microsoft.com/office/drawing/2014/main" id="{731BDA75-17FA-5AEB-7054-158598BB7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748" y="2294570"/>
            <a:ext cx="5131088" cy="3771349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ED4F0362-A8A2-A67D-54A5-439A7DED4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79746"/>
            <a:ext cx="5131087" cy="387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98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64820-F9BE-C1FA-302A-9323C80D0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Auc</a:t>
            </a:r>
            <a:r>
              <a:rPr lang="en-US" sz="4000" dirty="0">
                <a:solidFill>
                  <a:srgbClr val="FFFFFF"/>
                </a:solidFill>
              </a:rPr>
              <a:t>-roc curve and confusion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7A8EAA-1BEE-41D7-1404-8C76D018E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748" y="2243259"/>
            <a:ext cx="5131088" cy="3873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90618C-7DB2-FD7D-710F-ADBA1FC99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79746"/>
            <a:ext cx="5131087" cy="387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90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6C0EC-1D30-D537-AFB5-1C9200A0E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1EF1C-4D7C-18B7-AF9F-CDBF4EFC8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09902"/>
            <a:ext cx="10265229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 err="1">
                <a:solidFill>
                  <a:srgbClr val="FFFFFF"/>
                </a:solidFill>
              </a:rPr>
              <a:t>sults</a:t>
            </a:r>
            <a:r>
              <a:rPr lang="en-US" sz="4800" dirty="0">
                <a:solidFill>
                  <a:srgbClr val="FFFFFF"/>
                </a:solidFill>
              </a:rPr>
              <a:t> Bidirectional LSTM</a:t>
            </a:r>
          </a:p>
        </p:txBody>
      </p:sp>
      <p:pic>
        <p:nvPicPr>
          <p:cNvPr id="5" name="Content Placeholder 4" descr="A robot touching a finger&#10;&#10;Description automatically generated">
            <a:extLst>
              <a:ext uri="{FF2B5EF4-FFF2-40B4-BE49-F238E27FC236}">
                <a16:creationId xmlns:a16="http://schemas.microsoft.com/office/drawing/2014/main" id="{E8EA1C77-1345-BAC1-866A-677245D85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7560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0BA6D1-FF51-6A66-235F-50A8769B2428}"/>
              </a:ext>
            </a:extLst>
          </p:cNvPr>
          <p:cNvSpPr txBox="1"/>
          <p:nvPr/>
        </p:nvSpPr>
        <p:spPr>
          <a:xfrm>
            <a:off x="9602829" y="5152173"/>
            <a:ext cx="258917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3" tooltip="https://apicciano.commons.gc.cuny.edu/2021/02/24/artificial-intelligence-here-there-everywhere-oh-m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N" sz="70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4717B-5B15-8B1F-DB9D-9C3BA59D39F4}"/>
              </a:ext>
            </a:extLst>
          </p:cNvPr>
          <p:cNvSpPr txBox="1"/>
          <p:nvPr/>
        </p:nvSpPr>
        <p:spPr>
          <a:xfrm>
            <a:off x="521110" y="5279923"/>
            <a:ext cx="10894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Model results: simple RNN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26210365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64072-B0A3-ED79-39C9-2186AE6CE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summary: Simple RNN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E6E47B-46CD-3ED0-2199-E76F12418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044503"/>
            <a:ext cx="7225748" cy="476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450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084683-3ED4-2B23-3B97-18A9A38FB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1043386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ACCURACY AND LOSS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9A751F-83BC-576E-1951-7759C5BD0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748" y="2313811"/>
            <a:ext cx="5131088" cy="3732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C68843-9F27-A98E-91AF-255179882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73331"/>
            <a:ext cx="5131087" cy="388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40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E4249-6CF0-7B1A-7E13-643D6D00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Total Number of words, by speech classification and words frequency</a:t>
            </a:r>
          </a:p>
        </p:txBody>
      </p:sp>
      <p:pic>
        <p:nvPicPr>
          <p:cNvPr id="4" name="Picture 3" descr="A diagram of a type of speech&#10;&#10;Description automatically generated">
            <a:extLst>
              <a:ext uri="{FF2B5EF4-FFF2-40B4-BE49-F238E27FC236}">
                <a16:creationId xmlns:a16="http://schemas.microsoft.com/office/drawing/2014/main" id="{6F93BA45-04AD-9A12-D497-E8A251ED2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603915"/>
            <a:ext cx="7153733" cy="5280567"/>
          </a:xfrm>
          <a:prstGeom prst="rect">
            <a:avLst/>
          </a:prstGeom>
        </p:spPr>
      </p:pic>
      <p:pic>
        <p:nvPicPr>
          <p:cNvPr id="20" name="Content Placeholder 19" descr="A screen shot of a computer&#10;&#10;Description automatically generated">
            <a:extLst>
              <a:ext uri="{FF2B5EF4-FFF2-40B4-BE49-F238E27FC236}">
                <a16:creationId xmlns:a16="http://schemas.microsoft.com/office/drawing/2014/main" id="{2ABF2FAD-A1E0-FD9F-790C-4253BECF9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60351" y="1497789"/>
            <a:ext cx="5931649" cy="528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936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D96CC-2C5F-A4F7-3DE0-C8972BB1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Classification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C86127-D8B3-DEE5-32B8-EB37905C9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2077652"/>
            <a:ext cx="11327549" cy="422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416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679A0-4C06-8E90-0ECC-8A8869C67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353160"/>
            <a:ext cx="9911345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AUC-ROC AND CONFUSION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F9E31C-982F-0C5E-2C69-E6AEB33F6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281742"/>
            <a:ext cx="5131088" cy="379700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EB4A78-8EE4-A823-A217-F2CD17B37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45165" y="2305401"/>
            <a:ext cx="5131087" cy="382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802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1FD9D-B7B5-D53C-5341-42520A248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420FF-6A35-254D-03A2-205BDCFE3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09902"/>
            <a:ext cx="10265229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 err="1">
                <a:solidFill>
                  <a:srgbClr val="FFFFFF"/>
                </a:solidFill>
              </a:rPr>
              <a:t>sults</a:t>
            </a:r>
            <a:r>
              <a:rPr lang="en-US" sz="4800" dirty="0">
                <a:solidFill>
                  <a:srgbClr val="FFFFFF"/>
                </a:solidFill>
              </a:rPr>
              <a:t> Bidirectional LSTM</a:t>
            </a:r>
          </a:p>
        </p:txBody>
      </p:sp>
      <p:pic>
        <p:nvPicPr>
          <p:cNvPr id="5" name="Content Placeholder 4" descr="A robot touching a finger&#10;&#10;Description automatically generated">
            <a:extLst>
              <a:ext uri="{FF2B5EF4-FFF2-40B4-BE49-F238E27FC236}">
                <a16:creationId xmlns:a16="http://schemas.microsoft.com/office/drawing/2014/main" id="{C3A66356-750D-558C-C663-696192EAE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7560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28B6E7-7357-370B-C12E-21EF95CDF174}"/>
              </a:ext>
            </a:extLst>
          </p:cNvPr>
          <p:cNvSpPr txBox="1"/>
          <p:nvPr/>
        </p:nvSpPr>
        <p:spPr>
          <a:xfrm>
            <a:off x="9602829" y="5152173"/>
            <a:ext cx="258917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3" tooltip="https://apicciano.commons.gc.cuny.edu/2021/02/24/artificial-intelligence-here-there-everywhere-oh-m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N" sz="70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403F4-7B43-6AB0-E875-E39F25F8695B}"/>
              </a:ext>
            </a:extLst>
          </p:cNvPr>
          <p:cNvSpPr txBox="1"/>
          <p:nvPr/>
        </p:nvSpPr>
        <p:spPr>
          <a:xfrm>
            <a:off x="521110" y="5279923"/>
            <a:ext cx="10894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Model results: 1D CNN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8764655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8CFD9-FA41-3A51-12CF-0C9D6A9DF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summary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620651-181E-F5BB-18AB-F89315F3B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062568"/>
            <a:ext cx="7225748" cy="473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782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5DB033-5D06-150D-BE49-E3B3D41FE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981097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AUC-ROC curve and confusion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16B45-CB43-9007-7C96-0A06D3AFF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256086"/>
            <a:ext cx="5131088" cy="384831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C8B909-5E3C-DE76-059D-BB33CC4E6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45165" y="2217815"/>
            <a:ext cx="4997289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983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710458-1847-70A2-ED06-DAD293CA3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52672"/>
            <a:ext cx="10905066" cy="47526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8D2E9C-6959-AA88-E4A0-78780673ADCF}"/>
              </a:ext>
            </a:extLst>
          </p:cNvPr>
          <p:cNvSpPr txBox="1"/>
          <p:nvPr/>
        </p:nvSpPr>
        <p:spPr>
          <a:xfrm>
            <a:off x="643467" y="0"/>
            <a:ext cx="8176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Classification report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19134166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4CC13F-929A-59F8-7393-C06647704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Loss and Accuracy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96E24-18DD-E4B2-34FE-9897CDB7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307398"/>
            <a:ext cx="5131088" cy="374569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464D90-D3D5-1504-E193-3A22EA341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45165" y="2286159"/>
            <a:ext cx="5131087" cy="386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29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659C6F-A29D-4D83-86DA-5B0289733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white and blue brain&#10;&#10;Description automatically generated with medium confidence">
            <a:extLst>
              <a:ext uri="{FF2B5EF4-FFF2-40B4-BE49-F238E27FC236}">
                <a16:creationId xmlns:a16="http://schemas.microsoft.com/office/drawing/2014/main" id="{B21387FA-1FF6-4FEB-E8E8-4E6A8E2AE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6013" r="22638" b="1"/>
          <a:stretch/>
        </p:blipFill>
        <p:spPr>
          <a:xfrm>
            <a:off x="4472902" y="18"/>
            <a:ext cx="4049486" cy="3681383"/>
          </a:xfrm>
          <a:prstGeom prst="rect">
            <a:avLst/>
          </a:prstGeom>
        </p:spPr>
      </p:pic>
      <p:pic>
        <p:nvPicPr>
          <p:cNvPr id="11" name="Picture 10" descr="A close-up of a colorful glowing object&#10;&#10;Description automatically generated with medium confidence">
            <a:extLst>
              <a:ext uri="{FF2B5EF4-FFF2-40B4-BE49-F238E27FC236}">
                <a16:creationId xmlns:a16="http://schemas.microsoft.com/office/drawing/2014/main" id="{552D8786-C1BA-497D-192A-744C11AF4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9187" r="1" b="19621"/>
          <a:stretch/>
        </p:blipFill>
        <p:spPr>
          <a:xfrm>
            <a:off x="4472902" y="3681405"/>
            <a:ext cx="7719098" cy="317659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3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background with circles and dots&#10;&#10;Description automatically generated">
            <a:extLst>
              <a:ext uri="{FF2B5EF4-FFF2-40B4-BE49-F238E27FC236}">
                <a16:creationId xmlns:a16="http://schemas.microsoft.com/office/drawing/2014/main" id="{30F3CB4F-C73C-E7FF-A23D-3288108FD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33464"/>
          <a:stretch/>
        </p:blipFill>
        <p:spPr>
          <a:xfrm>
            <a:off x="8522390" y="-7"/>
            <a:ext cx="3669610" cy="36814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DEFFDC-4B0B-BDE7-BE64-7A52698E0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10429568" cy="1136367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5A4D0B-5DB2-D90A-A300-838262DEE0E1}"/>
              </a:ext>
            </a:extLst>
          </p:cNvPr>
          <p:cNvSpPr txBox="1"/>
          <p:nvPr/>
        </p:nvSpPr>
        <p:spPr>
          <a:xfrm>
            <a:off x="9581991" y="3481344"/>
            <a:ext cx="261000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7" tooltip="https://www.cnblogs.com/xueweihan/p/15183406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8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IN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8702BC-3290-B31D-E1E2-A657A504B28D}"/>
              </a:ext>
            </a:extLst>
          </p:cNvPr>
          <p:cNvSpPr txBox="1"/>
          <p:nvPr/>
        </p:nvSpPr>
        <p:spPr>
          <a:xfrm>
            <a:off x="5912379" y="3481346"/>
            <a:ext cx="261000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3" tooltip="https://jpralves.net/post/2018/09/27/scientists-use-artificial-neural-networks-to-predict-new-stable-material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8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IN" sz="70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4BEDB-5257-140F-6190-93152D89671B}"/>
              </a:ext>
            </a:extLst>
          </p:cNvPr>
          <p:cNvSpPr txBox="1"/>
          <p:nvPr/>
        </p:nvSpPr>
        <p:spPr>
          <a:xfrm>
            <a:off x="9581991" y="6657945"/>
            <a:ext cx="261000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5" tooltip="https://jpralves.net/post/2018/10/25/tufts-scientists-grow-functioning-human-neural-networks-in-3d-from-stem-cell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8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IN" sz="700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60F35F-9BB9-B115-BD83-635F46631C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573" y="320853"/>
            <a:ext cx="10806853" cy="621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58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4144A-F632-498E-3D98-04B47A4F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014915-2130-3C1E-97E3-66EAE7B6D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932" y="176981"/>
            <a:ext cx="11528703" cy="6325726"/>
          </a:xfrm>
        </p:spPr>
      </p:pic>
    </p:spTree>
    <p:extLst>
      <p:ext uri="{BB962C8B-B14F-4D97-AF65-F5344CB8AC3E}">
        <p14:creationId xmlns:p14="http://schemas.microsoft.com/office/powerpoint/2010/main" val="2775023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E73B0D-E07C-8F8B-8D8D-EBAC53EBA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176" y="457200"/>
            <a:ext cx="1051964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78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7A7C6-296D-A8A0-4536-F8A10B669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7BA75A-6A3F-8B73-B953-5F6E2D739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64" y="1825625"/>
            <a:ext cx="7741871" cy="4351338"/>
          </a:xfrm>
        </p:spPr>
      </p:pic>
    </p:spTree>
    <p:extLst>
      <p:ext uri="{BB962C8B-B14F-4D97-AF65-F5344CB8AC3E}">
        <p14:creationId xmlns:p14="http://schemas.microsoft.com/office/powerpoint/2010/main" val="633485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2887</TotalTime>
  <Words>828</Words>
  <Application>Microsoft Office PowerPoint</Application>
  <PresentationFormat>Widescreen</PresentationFormat>
  <Paragraphs>89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Aptos</vt:lpstr>
      <vt:lpstr>Aptos Display</vt:lpstr>
      <vt:lpstr>Arial</vt:lpstr>
      <vt:lpstr>Office Theme</vt:lpstr>
      <vt:lpstr>Advances in AI project</vt:lpstr>
      <vt:lpstr>Abstract</vt:lpstr>
      <vt:lpstr>Dataset DescriptionData analysis</vt:lpstr>
      <vt:lpstr>PowerPoint Presentation</vt:lpstr>
      <vt:lpstr>Total Number of words, by speech classification and words frequency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visualization after data augmentation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Methodologies:   Glove embedding</vt:lpstr>
      <vt:lpstr>PowerPoint Presentation</vt:lpstr>
      <vt:lpstr>Examples</vt:lpstr>
      <vt:lpstr>Hyper parameters for the all the models</vt:lpstr>
      <vt:lpstr>Hyper parameters and evaluation metods</vt:lpstr>
      <vt:lpstr>Hyper parameters</vt:lpstr>
      <vt:lpstr>Model Results Bidirectional LSTM</vt:lpstr>
      <vt:lpstr>Bidirectional LSTM</vt:lpstr>
      <vt:lpstr>Classification report </vt:lpstr>
      <vt:lpstr>Accuracy and loss plot</vt:lpstr>
      <vt:lpstr>Auc –Roc curve and confusion matrix</vt:lpstr>
      <vt:lpstr>el Results Bidirectional LSTM</vt:lpstr>
      <vt:lpstr>Model parameters</vt:lpstr>
      <vt:lpstr>Classification report: classic lstm</vt:lpstr>
      <vt:lpstr>Accuracy and loss plots</vt:lpstr>
      <vt:lpstr>Auc-roc curve and confusion matrix</vt:lpstr>
      <vt:lpstr>sults Bidirectional LSTM</vt:lpstr>
      <vt:lpstr>Model summary: Simple RNN</vt:lpstr>
      <vt:lpstr>ACCURACY AND LOSS</vt:lpstr>
      <vt:lpstr>Classification Report</vt:lpstr>
      <vt:lpstr>AUC-ROC AND CONFUSION MATRIX</vt:lpstr>
      <vt:lpstr>sults Bidirectional LSTM</vt:lpstr>
      <vt:lpstr>Model summary</vt:lpstr>
      <vt:lpstr>AUC-ROC curve and confusion matrix</vt:lpstr>
      <vt:lpstr>PowerPoint Presentation</vt:lpstr>
      <vt:lpstr>Loss and Accuracy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Gaurav kumar Jaiswal</dc:creator>
  <cp:lastModifiedBy>Gaurav kumar Jaiswal</cp:lastModifiedBy>
  <cp:revision>2</cp:revision>
  <dcterms:created xsi:type="dcterms:W3CDTF">2024-11-20T04:39:43Z</dcterms:created>
  <dcterms:modified xsi:type="dcterms:W3CDTF">2024-11-22T20:09:59Z</dcterms:modified>
</cp:coreProperties>
</file>